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audio1.bin" ContentType="audio/unknown"/>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12"/>
  </p:notesMasterIdLst>
  <p:sldIdLst>
    <p:sldId id="264" r:id="rId2"/>
    <p:sldId id="256" r:id="rId3"/>
    <p:sldId id="257" r:id="rId4"/>
    <p:sldId id="258" r:id="rId5"/>
    <p:sldId id="259" r:id="rId6"/>
    <p:sldId id="260" r:id="rId7"/>
    <p:sldId id="262" r:id="rId8"/>
    <p:sldId id="265" r:id="rId9"/>
    <p:sldId id="263" r:id="rId10"/>
    <p:sldId id="261"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CCFFFF"/>
    <a:srgbClr val="FFCCCC"/>
    <a:srgbClr val="FF00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32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430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80430DC-C107-EF4D-9461-192F284DF02E}" type="slidenum">
              <a:rPr lang="en-US"/>
              <a:pPr>
                <a:defRPr/>
              </a:pPr>
              <a:t>‹#›</a:t>
            </a:fld>
            <a:endParaRPr lang="en-US"/>
          </a:p>
        </p:txBody>
      </p:sp>
    </p:spTree>
    <p:extLst>
      <p:ext uri="{BB962C8B-B14F-4D97-AF65-F5344CB8AC3E}">
        <p14:creationId xmlns:p14="http://schemas.microsoft.com/office/powerpoint/2010/main" val="2557455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3139EE-4108-0B48-A7F3-C73CE9180E6D}" type="slidenum">
              <a:rPr lang="en-US"/>
              <a:pPr>
                <a:defRPr/>
              </a:pPr>
              <a:t>1</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8577A7-3B93-E943-8455-77445A72DC85}" type="slidenum">
              <a:rPr lang="en-US"/>
              <a:pPr>
                <a:defRPr/>
              </a:pPr>
              <a:t>2</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900A8E6-30BC-7B4D-82FA-733266C70A6C}" type="slidenum">
              <a:rPr lang="en-US"/>
              <a:pPr>
                <a:defRPr/>
              </a:pPr>
              <a:t>3</a:t>
            </a:fld>
            <a:endParaRPr lang="en-US"/>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E3B5E1-5490-E64D-9E1E-39C5799901EC}" type="slidenum">
              <a:rPr lang="en-US"/>
              <a:pPr>
                <a:defRPr/>
              </a:pPr>
              <a:t>4</a:t>
            </a:fld>
            <a:endParaRPr lang="en-US"/>
          </a:p>
        </p:txBody>
      </p:sp>
      <p:sp>
        <p:nvSpPr>
          <p:cNvPr id="47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710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7105E94-51C6-0346-9911-F2AA69652B3F}" type="slidenum">
              <a:rPr lang="en-US"/>
              <a:pPr>
                <a:defRPr/>
              </a:pPr>
              <a:t>5</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493AF80-BFF1-274C-924B-A05D8549A7AE}" type="slidenum">
              <a:rPr lang="en-US"/>
              <a:pPr>
                <a:defRPr/>
              </a:pPr>
              <a:t>6</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9155"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4C61C4-2BE6-184A-BA50-1F14FA76DEC6}" type="slidenum">
              <a:rPr lang="en-US"/>
              <a:pPr>
                <a:defRPr/>
              </a:pPr>
              <a:t>7</a:t>
            </a:fld>
            <a:endParaRPr lang="en-US"/>
          </a:p>
        </p:txBody>
      </p:sp>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D55F70-9ACB-8A4E-AA82-29967D7CC2CA}" type="slidenum">
              <a:rPr lang="en-US"/>
              <a:pPr>
                <a:defRPr/>
              </a:pPr>
              <a:t>9</a:t>
            </a:fld>
            <a:endParaRPr lang="en-US"/>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58A89E8-E3AF-A44C-A793-567049856322}" type="slidenum">
              <a:rPr lang="en-US"/>
              <a:pPr>
                <a:defRPr/>
              </a:pPr>
              <a:t>10</a:t>
            </a:fld>
            <a:endParaRPr lang="en-US"/>
          </a:p>
        </p:txBody>
      </p:sp>
      <p:sp>
        <p:nvSpPr>
          <p:cNvPr id="52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222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0" y="2514600"/>
            <a:ext cx="9144000" cy="914400"/>
          </a:xfrm>
        </p:spPr>
        <p:txBody>
          <a:bodyPr/>
          <a:lstStyle>
            <a:lvl1pPr>
              <a:defRPr sz="4800"/>
            </a:lvl1pPr>
          </a:lstStyle>
          <a:p>
            <a:pPr lvl="0"/>
            <a:r>
              <a:rPr lang="en-US" noProof="0" smtClean="0"/>
              <a:t>Click to edit Master title style</a:t>
            </a:r>
          </a:p>
        </p:txBody>
      </p:sp>
      <p:sp>
        <p:nvSpPr>
          <p:cNvPr id="38915" name="Rectangle 3"/>
          <p:cNvSpPr>
            <a:spLocks noGrp="1" noChangeArrowheads="1"/>
          </p:cNvSpPr>
          <p:nvPr>
            <p:ph type="subTitle" idx="1"/>
          </p:nvPr>
        </p:nvSpPr>
        <p:spPr>
          <a:xfrm>
            <a:off x="0" y="3479800"/>
            <a:ext cx="9144000" cy="6350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AC86CB4-9C75-FD46-AC53-DCAAFCD598B1}" type="slidenum">
              <a:rPr lang="en-US"/>
              <a:pPr>
                <a:defRPr/>
              </a:pPr>
              <a:t>‹#›</a:t>
            </a:fld>
            <a:endParaRPr lang="en-US"/>
          </a:p>
        </p:txBody>
      </p:sp>
    </p:spTree>
    <p:extLst>
      <p:ext uri="{BB962C8B-B14F-4D97-AF65-F5344CB8AC3E}">
        <p14:creationId xmlns:p14="http://schemas.microsoft.com/office/powerpoint/2010/main" val="3543997971"/>
      </p:ext>
    </p:extLst>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D29F37-D237-1D40-AECF-6766771D1A04}" type="slidenum">
              <a:rPr lang="en-US"/>
              <a:pPr>
                <a:defRPr/>
              </a:pPr>
              <a:t>‹#›</a:t>
            </a:fld>
            <a:endParaRPr lang="en-US"/>
          </a:p>
        </p:txBody>
      </p:sp>
    </p:spTree>
    <p:extLst>
      <p:ext uri="{BB962C8B-B14F-4D97-AF65-F5344CB8AC3E}">
        <p14:creationId xmlns:p14="http://schemas.microsoft.com/office/powerpoint/2010/main" val="1383763686"/>
      </p:ext>
    </p:extLst>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4927D-9BC9-E44D-82CB-82CA307C1798}" type="slidenum">
              <a:rPr lang="en-US"/>
              <a:pPr>
                <a:defRPr/>
              </a:pPr>
              <a:t>‹#›</a:t>
            </a:fld>
            <a:endParaRPr lang="en-US"/>
          </a:p>
        </p:txBody>
      </p:sp>
    </p:spTree>
    <p:extLst>
      <p:ext uri="{BB962C8B-B14F-4D97-AF65-F5344CB8AC3E}">
        <p14:creationId xmlns:p14="http://schemas.microsoft.com/office/powerpoint/2010/main" val="726373324"/>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139081-F4C4-A64C-A9EF-9B6D86DF61DB}" type="slidenum">
              <a:rPr lang="en-US"/>
              <a:pPr>
                <a:defRPr/>
              </a:pPr>
              <a:t>‹#›</a:t>
            </a:fld>
            <a:endParaRPr lang="en-US"/>
          </a:p>
        </p:txBody>
      </p:sp>
    </p:spTree>
    <p:extLst>
      <p:ext uri="{BB962C8B-B14F-4D97-AF65-F5344CB8AC3E}">
        <p14:creationId xmlns:p14="http://schemas.microsoft.com/office/powerpoint/2010/main" val="701463664"/>
      </p:ext>
    </p:extLst>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F80357-72D8-334C-8C6D-705F38660027}" type="slidenum">
              <a:rPr lang="en-US"/>
              <a:pPr>
                <a:defRPr/>
              </a:pPr>
              <a:t>‹#›</a:t>
            </a:fld>
            <a:endParaRPr lang="en-US"/>
          </a:p>
        </p:txBody>
      </p:sp>
    </p:spTree>
    <p:extLst>
      <p:ext uri="{BB962C8B-B14F-4D97-AF65-F5344CB8AC3E}">
        <p14:creationId xmlns:p14="http://schemas.microsoft.com/office/powerpoint/2010/main" val="2240440811"/>
      </p:ext>
    </p:extLst>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3E51ED-7CBF-D64A-BFEF-5D12F1F21216}" type="slidenum">
              <a:rPr lang="en-US"/>
              <a:pPr>
                <a:defRPr/>
              </a:pPr>
              <a:t>‹#›</a:t>
            </a:fld>
            <a:endParaRPr lang="en-US"/>
          </a:p>
        </p:txBody>
      </p:sp>
    </p:spTree>
    <p:extLst>
      <p:ext uri="{BB962C8B-B14F-4D97-AF65-F5344CB8AC3E}">
        <p14:creationId xmlns:p14="http://schemas.microsoft.com/office/powerpoint/2010/main" val="2686788496"/>
      </p:ext>
    </p:extLst>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D704B7-4410-7845-918A-47D036150874}" type="slidenum">
              <a:rPr lang="en-US"/>
              <a:pPr>
                <a:defRPr/>
              </a:pPr>
              <a:t>‹#›</a:t>
            </a:fld>
            <a:endParaRPr lang="en-US"/>
          </a:p>
        </p:txBody>
      </p:sp>
    </p:spTree>
    <p:extLst>
      <p:ext uri="{BB962C8B-B14F-4D97-AF65-F5344CB8AC3E}">
        <p14:creationId xmlns:p14="http://schemas.microsoft.com/office/powerpoint/2010/main" val="1802079994"/>
      </p:ext>
    </p:extLst>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82752B-C3AC-E943-B1A9-3DFF667FB889}" type="slidenum">
              <a:rPr lang="en-US"/>
              <a:pPr>
                <a:defRPr/>
              </a:pPr>
              <a:t>‹#›</a:t>
            </a:fld>
            <a:endParaRPr lang="en-US"/>
          </a:p>
        </p:txBody>
      </p:sp>
    </p:spTree>
    <p:extLst>
      <p:ext uri="{BB962C8B-B14F-4D97-AF65-F5344CB8AC3E}">
        <p14:creationId xmlns:p14="http://schemas.microsoft.com/office/powerpoint/2010/main" val="1474229678"/>
      </p:ext>
    </p:extLst>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6C6976-5E00-E84A-9947-020116369514}" type="slidenum">
              <a:rPr lang="en-US"/>
              <a:pPr>
                <a:defRPr/>
              </a:pPr>
              <a:t>‹#›</a:t>
            </a:fld>
            <a:endParaRPr lang="en-US"/>
          </a:p>
        </p:txBody>
      </p:sp>
    </p:spTree>
    <p:extLst>
      <p:ext uri="{BB962C8B-B14F-4D97-AF65-F5344CB8AC3E}">
        <p14:creationId xmlns:p14="http://schemas.microsoft.com/office/powerpoint/2010/main" val="2982781006"/>
      </p:ext>
    </p:extLst>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7C2897-F62E-E44E-B678-11DFA693B7BE}" type="slidenum">
              <a:rPr lang="en-US"/>
              <a:pPr>
                <a:defRPr/>
              </a:pPr>
              <a:t>‹#›</a:t>
            </a:fld>
            <a:endParaRPr lang="en-US"/>
          </a:p>
        </p:txBody>
      </p:sp>
    </p:spTree>
    <p:extLst>
      <p:ext uri="{BB962C8B-B14F-4D97-AF65-F5344CB8AC3E}">
        <p14:creationId xmlns:p14="http://schemas.microsoft.com/office/powerpoint/2010/main" val="4210830869"/>
      </p:ext>
    </p:extLst>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AC163A-F769-7649-BB78-30C3B41E5571}" type="slidenum">
              <a:rPr lang="en-US"/>
              <a:pPr>
                <a:defRPr/>
              </a:pPr>
              <a:t>‹#›</a:t>
            </a:fld>
            <a:endParaRPr lang="en-US"/>
          </a:p>
        </p:txBody>
      </p:sp>
    </p:spTree>
    <p:extLst>
      <p:ext uri="{BB962C8B-B14F-4D97-AF65-F5344CB8AC3E}">
        <p14:creationId xmlns:p14="http://schemas.microsoft.com/office/powerpoint/2010/main" val="49930257"/>
      </p:ext>
    </p:extLst>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1371600" y="762000"/>
            <a:ext cx="7772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891" name="Rectangle 3"/>
          <p:cNvSpPr>
            <a:spLocks noGrp="1" noChangeArrowheads="1"/>
          </p:cNvSpPr>
          <p:nvPr>
            <p:ph type="title"/>
          </p:nvPr>
        </p:nvSpPr>
        <p:spPr bwMode="auto">
          <a:xfrm>
            <a:off x="0" y="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2"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000" b="1">
                <a:cs typeface="+mn-cs"/>
              </a:defRPr>
            </a:lvl1pPr>
          </a:lstStyle>
          <a:p>
            <a:pPr>
              <a:defRPr/>
            </a:pPr>
            <a:endParaRPr lang="en-US"/>
          </a:p>
        </p:txBody>
      </p:sp>
      <p:sp>
        <p:nvSpPr>
          <p:cNvPr id="37893"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b="1">
                <a:cs typeface="+mn-cs"/>
              </a:defRPr>
            </a:lvl1pPr>
          </a:lstStyle>
          <a:p>
            <a:pPr>
              <a:defRPr/>
            </a:pPr>
            <a:endParaRPr lang="en-US"/>
          </a:p>
        </p:txBody>
      </p:sp>
      <p:sp>
        <p:nvSpPr>
          <p:cNvPr id="37894"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000" b="1">
                <a:cs typeface="+mn-cs"/>
              </a:defRPr>
            </a:lvl1pPr>
          </a:lstStyle>
          <a:p>
            <a:pPr>
              <a:defRPr/>
            </a:pPr>
            <a:fld id="{5DB5BE2A-34C7-9C4F-9B3A-A5DBD25B81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fade thruBlk="1"/>
  </p:transition>
  <p:txStyles>
    <p:titleStyle>
      <a:lvl1pPr algn="ctr" rtl="0" eaLnBrk="0" fontAlgn="base" hangingPunct="0">
        <a:spcBef>
          <a:spcPct val="0"/>
        </a:spcBef>
        <a:spcAft>
          <a:spcPct val="0"/>
        </a:spcAft>
        <a:defRPr sz="4000">
          <a:solidFill>
            <a:schemeClr val="tx2"/>
          </a:solidFill>
          <a:latin typeface="+mj-lt"/>
          <a:ea typeface="+mj-ea"/>
          <a:cs typeface="ＭＳ Ｐゴシック" charset="0"/>
        </a:defRPr>
      </a:lvl1pPr>
      <a:lvl2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2pPr>
      <a:lvl3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3pPr>
      <a:lvl4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4pPr>
      <a:lvl5pPr algn="ctr" rtl="0" eaLnBrk="0" fontAlgn="base" hangingPunct="0">
        <a:spcBef>
          <a:spcPct val="0"/>
        </a:spcBef>
        <a:spcAft>
          <a:spcPct val="0"/>
        </a:spcAft>
        <a:defRPr sz="4000">
          <a:solidFill>
            <a:schemeClr val="tx2"/>
          </a:solidFill>
          <a:latin typeface="Impact" charset="0"/>
          <a:ea typeface="ＭＳ Ｐゴシック" charset="0"/>
          <a:cs typeface="ＭＳ Ｐゴシック" charset="0"/>
        </a:defRPr>
      </a:lvl5pPr>
      <a:lvl6pPr marL="457200" algn="ctr" rtl="0" fontAlgn="base">
        <a:spcBef>
          <a:spcPct val="0"/>
        </a:spcBef>
        <a:spcAft>
          <a:spcPct val="0"/>
        </a:spcAft>
        <a:defRPr sz="4000">
          <a:solidFill>
            <a:schemeClr val="tx2"/>
          </a:solidFill>
          <a:latin typeface="Impact" charset="0"/>
          <a:ea typeface="ＭＳ Ｐゴシック" charset="0"/>
        </a:defRPr>
      </a:lvl6pPr>
      <a:lvl7pPr marL="914400" algn="ctr" rtl="0" fontAlgn="base">
        <a:spcBef>
          <a:spcPct val="0"/>
        </a:spcBef>
        <a:spcAft>
          <a:spcPct val="0"/>
        </a:spcAft>
        <a:defRPr sz="4000">
          <a:solidFill>
            <a:schemeClr val="tx2"/>
          </a:solidFill>
          <a:latin typeface="Impact" charset="0"/>
          <a:ea typeface="ＭＳ Ｐゴシック" charset="0"/>
        </a:defRPr>
      </a:lvl7pPr>
      <a:lvl8pPr marL="1371600" algn="ctr" rtl="0" fontAlgn="base">
        <a:spcBef>
          <a:spcPct val="0"/>
        </a:spcBef>
        <a:spcAft>
          <a:spcPct val="0"/>
        </a:spcAft>
        <a:defRPr sz="4000">
          <a:solidFill>
            <a:schemeClr val="tx2"/>
          </a:solidFill>
          <a:latin typeface="Impact" charset="0"/>
          <a:ea typeface="ＭＳ Ｐゴシック" charset="0"/>
        </a:defRPr>
      </a:lvl8pPr>
      <a:lvl9pPr marL="1828800" algn="ctr" rtl="0" fontAlgn="base">
        <a:spcBef>
          <a:spcPct val="0"/>
        </a:spcBef>
        <a:spcAft>
          <a:spcPct val="0"/>
        </a:spcAft>
        <a:defRPr sz="4000">
          <a:solidFill>
            <a:schemeClr val="tx2"/>
          </a:solidFill>
          <a:latin typeface="Impact" charset="0"/>
          <a:ea typeface="ＭＳ Ｐゴシック"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143000" indent="-228600" algn="l" rtl="0" eaLnBrk="0" fontAlgn="base" hangingPunct="0">
        <a:spcBef>
          <a:spcPct val="20000"/>
        </a:spcBef>
        <a:spcAft>
          <a:spcPct val="0"/>
        </a:spcAft>
        <a:buChar char="•"/>
        <a:defRPr sz="2400" b="1">
          <a:solidFill>
            <a:schemeClr val="tx1"/>
          </a:solidFill>
          <a:latin typeface="+mn-lt"/>
          <a:ea typeface="+mn-ea"/>
        </a:defRPr>
      </a:lvl3pPr>
      <a:lvl4pPr marL="1600200" indent="-228600" algn="l" rtl="0" eaLnBrk="0" fontAlgn="base" hangingPunct="0">
        <a:spcBef>
          <a:spcPct val="20000"/>
        </a:spcBef>
        <a:spcAft>
          <a:spcPct val="0"/>
        </a:spcAft>
        <a:buChar char="•"/>
        <a:defRPr sz="2000" b="1">
          <a:solidFill>
            <a:schemeClr val="tx1"/>
          </a:solidFill>
          <a:latin typeface="+mn-lt"/>
          <a:ea typeface="+mn-ea"/>
        </a:defRPr>
      </a:lvl4pPr>
      <a:lvl5pPr marL="2057400" indent="-228600" algn="l" rtl="0" eaLnBrk="0" fontAlgn="base" hangingPunct="0">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gif"/><Relationship Id="rId5"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kidshealth.org/kid/stay_healthy/food/labels.html" TargetMode="External"/><Relationship Id="rId4" Type="http://schemas.openxmlformats.org/officeDocument/2006/relationships/hyperlink" Target="http://www.choosemyplate.gov/food-group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file://localhost/Users/kristinekelley/Desktop/kelley/Science/nutrition%20projects/kiera%20healthyfoods.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1676400"/>
            <a:ext cx="9144000" cy="1676400"/>
          </a:xfrm>
        </p:spPr>
        <p:txBody>
          <a:bodyPr/>
          <a:lstStyle/>
          <a:p>
            <a:pPr eaLnBrk="1" hangingPunct="1">
              <a:defRPr/>
            </a:pPr>
            <a:r>
              <a:rPr lang="en-US" sz="5400" smtClean="0">
                <a:cs typeface="+mj-cs"/>
              </a:rPr>
              <a:t/>
            </a:r>
            <a:br>
              <a:rPr lang="en-US" sz="5400" smtClean="0">
                <a:cs typeface="+mj-cs"/>
              </a:rPr>
            </a:br>
            <a:r>
              <a:rPr lang="en-US" sz="5400" smtClean="0">
                <a:cs typeface="+mj-cs"/>
              </a:rPr>
              <a:t>Design a Healthy Meal</a:t>
            </a:r>
          </a:p>
        </p:txBody>
      </p:sp>
      <p:sp>
        <p:nvSpPr>
          <p:cNvPr id="14339" name="WordArt 4"/>
          <p:cNvSpPr>
            <a:spLocks noChangeArrowheads="1" noChangeShapeType="1" noTextEdit="1"/>
          </p:cNvSpPr>
          <p:nvPr/>
        </p:nvSpPr>
        <p:spPr bwMode="auto">
          <a:xfrm>
            <a:off x="2286000" y="1371600"/>
            <a:ext cx="4648200" cy="1511300"/>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High Tower Text"/>
                <a:ea typeface="High Tower Text"/>
                <a:cs typeface="High Tower Text"/>
              </a:rPr>
              <a:t>Nutrition Challenge</a:t>
            </a:r>
          </a:p>
        </p:txBody>
      </p:sp>
      <p:pic>
        <p:nvPicPr>
          <p:cNvPr id="14340" name="Picture 11" descr="MCPE00320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429000"/>
            <a:ext cx="268446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rgbClr val="DDDDDD"/>
        </a:solidFill>
        <a:effectLst/>
      </p:bgPr>
    </p:bg>
    <p:spTree>
      <p:nvGrpSpPr>
        <p:cNvPr id="1" name=""/>
        <p:cNvGrpSpPr/>
        <p:nvPr/>
      </p:nvGrpSpPr>
      <p:grpSpPr>
        <a:xfrm>
          <a:off x="0" y="0"/>
          <a:ext cx="0" cy="0"/>
          <a:chOff x="0" y="0"/>
          <a:chExt cx="0" cy="0"/>
        </a:xfrm>
      </p:grpSpPr>
      <p:pic>
        <p:nvPicPr>
          <p:cNvPr id="30722" name="Picture 5" descr="MCj03980050000[1]"/>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516188" y="990600"/>
            <a:ext cx="37084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title"/>
          </p:nvPr>
        </p:nvSpPr>
        <p:spPr>
          <a:xfrm>
            <a:off x="0" y="2209800"/>
            <a:ext cx="9144000" cy="762000"/>
          </a:xfrm>
        </p:spPr>
        <p:txBody>
          <a:bodyPr/>
          <a:lstStyle/>
          <a:p>
            <a:pPr eaLnBrk="1" hangingPunct="1">
              <a:defRPr/>
            </a:pPr>
            <a:r>
              <a:rPr lang="en-US" sz="7200" smtClean="0">
                <a:latin typeface="Poor Richard" charset="0"/>
                <a:cs typeface="+mj-cs"/>
              </a:rPr>
              <a:t>Bon Appitite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anim calcmode="lin" valueType="num">
                                      <p:cBhvr>
                                        <p:cTn id="9" dur="500" fill="hold"/>
                                        <p:tgtEl>
                                          <p:spTgt spid="7170"/>
                                        </p:tgtEl>
                                        <p:attrNameLst>
                                          <p:attrName>style.rotation</p:attrName>
                                        </p:attrNameLst>
                                      </p:cBhvr>
                                      <p:tavLst>
                                        <p:tav tm="0">
                                          <p:val>
                                            <p:fltVal val="360"/>
                                          </p:val>
                                        </p:tav>
                                        <p:tav tm="100000">
                                          <p:val>
                                            <p:fltVal val="0"/>
                                          </p:val>
                                        </p:tav>
                                      </p:tavLst>
                                    </p:anim>
                                    <p:animEffect transition="in" filter="fade">
                                      <p:cBhvr>
                                        <p:cTn id="10"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774825"/>
          </a:xfrm>
        </p:spPr>
        <p:txBody>
          <a:bodyPr/>
          <a:lstStyle/>
          <a:p>
            <a:pPr eaLnBrk="1" hangingPunct="1">
              <a:defRPr/>
            </a:pPr>
            <a:r>
              <a:rPr lang="en-US" sz="3600" dirty="0" smtClean="0">
                <a:latin typeface="Chalkboard"/>
                <a:cs typeface="Chalkboard"/>
              </a:rPr>
              <a:t>Your goal for this project is to research healthy and tasty food choices. You will be planning a lunch and preparing it to display for the students at St. John to see and admire on Tuesday, March 28th.  </a:t>
            </a:r>
            <a:endParaRPr lang="en-US" sz="3600" i="1" u="sng" dirty="0" smtClean="0">
              <a:latin typeface="Chalkboard"/>
              <a:cs typeface="Chalkboard"/>
            </a:endParaRPr>
          </a:p>
        </p:txBody>
      </p:sp>
      <p:pic>
        <p:nvPicPr>
          <p:cNvPr id="2067" name="Picture 19" descr="MCj043548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191000"/>
            <a:ext cx="20447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Picture 21" descr="MMAG00373_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4038600"/>
            <a:ext cx="199072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Action Button: Sound 1">
            <a:hlinkClick r:id="" action="ppaction://noaction" highlightClick="1">
              <a:snd r:embed="rId5" name="Applause"/>
            </a:hlinkClick>
          </p:cNvPr>
          <p:cNvSpPr>
            <a:spLocks noChangeArrowheads="1"/>
          </p:cNvSpPr>
          <p:nvPr/>
        </p:nvSpPr>
        <p:spPr bwMode="auto">
          <a:xfrm>
            <a:off x="6172200" y="4724400"/>
            <a:ext cx="1600200" cy="1295400"/>
          </a:xfrm>
          <a:prstGeom prst="actionButtonSound">
            <a:avLst/>
          </a:prstGeom>
          <a:solidFill>
            <a:schemeClr val="accent1">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srgbClr val="000000"/>
              </a:solidFill>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500" fill="hold"/>
                                        <p:tgtEl>
                                          <p:spTgt spid="2067"/>
                                        </p:tgtEl>
                                        <p:attrNameLst>
                                          <p:attrName>ppt_x</p:attrName>
                                        </p:attrNameLst>
                                      </p:cBhvr>
                                      <p:tavLst>
                                        <p:tav tm="0">
                                          <p:val>
                                            <p:strVal val="#ppt_x"/>
                                          </p:val>
                                        </p:tav>
                                        <p:tav tm="100000">
                                          <p:val>
                                            <p:strVal val="#ppt_x"/>
                                          </p:val>
                                        </p:tav>
                                      </p:tavLst>
                                    </p:anim>
                                    <p:anim calcmode="lin" valueType="num">
                                      <p:cBhvr additive="base">
                                        <p:cTn id="8" dur="500" fill="hold"/>
                                        <p:tgtEl>
                                          <p:spTgt spid="20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69"/>
                                        </p:tgtEl>
                                        <p:attrNameLst>
                                          <p:attrName>style.visibility</p:attrName>
                                        </p:attrNameLst>
                                      </p:cBhvr>
                                      <p:to>
                                        <p:strVal val="visible"/>
                                      </p:to>
                                    </p:set>
                                    <p:anim calcmode="lin" valueType="num">
                                      <p:cBhvr additive="base">
                                        <p:cTn id="13" dur="500" fill="hold"/>
                                        <p:tgtEl>
                                          <p:spTgt spid="2069"/>
                                        </p:tgtEl>
                                        <p:attrNameLst>
                                          <p:attrName>ppt_x</p:attrName>
                                        </p:attrNameLst>
                                      </p:cBhvr>
                                      <p:tavLst>
                                        <p:tav tm="0">
                                          <p:val>
                                            <p:strVal val="#ppt_x"/>
                                          </p:val>
                                        </p:tav>
                                        <p:tav tm="100000">
                                          <p:val>
                                            <p:strVal val="#ppt_x"/>
                                          </p:val>
                                        </p:tav>
                                      </p:tavLst>
                                    </p:anim>
                                    <p:anim calcmode="lin" valueType="num">
                                      <p:cBhvr additive="base">
                                        <p:cTn id="14" dur="500" fill="hold"/>
                                        <p:tgtEl>
                                          <p:spTgt spid="20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cs typeface="+mj-cs"/>
              </a:rPr>
              <a:t>Your Role</a:t>
            </a:r>
          </a:p>
        </p:txBody>
      </p:sp>
      <p:sp>
        <p:nvSpPr>
          <p:cNvPr id="3075" name="Rectangle 3"/>
          <p:cNvSpPr>
            <a:spLocks noGrp="1" noChangeArrowheads="1"/>
          </p:cNvSpPr>
          <p:nvPr>
            <p:ph type="body" idx="1"/>
          </p:nvPr>
        </p:nvSpPr>
        <p:spPr>
          <a:xfrm>
            <a:off x="533400" y="838200"/>
            <a:ext cx="7772400" cy="5715000"/>
          </a:xfrm>
        </p:spPr>
        <p:txBody>
          <a:bodyPr/>
          <a:lstStyle/>
          <a:p>
            <a:pPr algn="ctr" eaLnBrk="1" hangingPunct="1">
              <a:buFontTx/>
              <a:buNone/>
              <a:defRPr/>
            </a:pPr>
            <a:r>
              <a:rPr lang="en-US" dirty="0" smtClean="0">
                <a:latin typeface="Chalkboard"/>
                <a:cs typeface="Chalkboard"/>
              </a:rPr>
              <a:t>Look Out Emeril!  </a:t>
            </a:r>
          </a:p>
          <a:p>
            <a:pPr eaLnBrk="1" hangingPunct="1">
              <a:buFontTx/>
              <a:buNone/>
              <a:defRPr/>
            </a:pPr>
            <a:r>
              <a:rPr lang="en-US" dirty="0" smtClean="0">
                <a:latin typeface="Chalkboard"/>
                <a:cs typeface="Chalkboard"/>
              </a:rPr>
              <a:t>	You are going to research, plan and prepare a </a:t>
            </a:r>
            <a:r>
              <a:rPr lang="en-US" dirty="0" smtClean="0">
                <a:solidFill>
                  <a:srgbClr val="FF0000"/>
                </a:solidFill>
                <a:latin typeface="Chalkboard"/>
                <a:cs typeface="Chalkboard"/>
              </a:rPr>
              <a:t>nutritious and tasty meal </a:t>
            </a:r>
            <a:r>
              <a:rPr lang="en-US" dirty="0" smtClean="0">
                <a:latin typeface="Chalkboard"/>
                <a:cs typeface="Chalkboard"/>
              </a:rPr>
              <a:t>for lunch.  You will present your culinary masterpiece at Café St. John for all to admire and will share what you learned about good nutrition with your class.</a:t>
            </a:r>
            <a:endParaRPr lang="en-US" u="sng" dirty="0" smtClean="0">
              <a:latin typeface="Chalkboard"/>
              <a:cs typeface="Chalkboard"/>
            </a:endParaRPr>
          </a:p>
        </p:txBody>
      </p:sp>
      <p:pic>
        <p:nvPicPr>
          <p:cNvPr id="18436" name="Picture 5" descr="MCj023340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114800"/>
            <a:ext cx="2046288"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mtClean="0">
                <a:cs typeface="+mj-cs"/>
              </a:rPr>
              <a:t>Your Audience</a:t>
            </a:r>
          </a:p>
        </p:txBody>
      </p:sp>
      <p:sp>
        <p:nvSpPr>
          <p:cNvPr id="4099" name="Rectangle 3"/>
          <p:cNvSpPr>
            <a:spLocks noGrp="1" noChangeArrowheads="1"/>
          </p:cNvSpPr>
          <p:nvPr>
            <p:ph type="body" idx="1"/>
          </p:nvPr>
        </p:nvSpPr>
        <p:spPr>
          <a:xfrm>
            <a:off x="500063" y="990600"/>
            <a:ext cx="8610600" cy="5715000"/>
          </a:xfrm>
        </p:spPr>
        <p:txBody>
          <a:bodyPr/>
          <a:lstStyle/>
          <a:p>
            <a:pPr marL="0" indent="0" eaLnBrk="1" hangingPunct="1">
              <a:buFontTx/>
              <a:buNone/>
              <a:defRPr/>
            </a:pPr>
            <a:r>
              <a:rPr lang="en-US" dirty="0" smtClean="0">
                <a:latin typeface="Chalkboard"/>
                <a:cs typeface="Chalkboard"/>
              </a:rPr>
              <a:t>You will make the lunch and display your meal for St. John students and teachers to see and drool over, </a:t>
            </a:r>
          </a:p>
          <a:p>
            <a:pPr marL="0" indent="0" algn="ctr" eaLnBrk="1" hangingPunct="1">
              <a:buFontTx/>
              <a:buNone/>
              <a:defRPr/>
            </a:pPr>
            <a:r>
              <a:rPr lang="en-US" dirty="0" smtClean="0">
                <a:latin typeface="Blackadder ITC"/>
                <a:cs typeface="Blackadder ITC"/>
              </a:rPr>
              <a:t>SO…</a:t>
            </a:r>
          </a:p>
          <a:p>
            <a:pPr marL="0" indent="0" eaLnBrk="1" hangingPunct="1">
              <a:buFontTx/>
              <a:buNone/>
              <a:defRPr/>
            </a:pPr>
            <a:r>
              <a:rPr lang="en-US" dirty="0" smtClean="0">
                <a:latin typeface="Chalkboard"/>
                <a:cs typeface="Chalkboard"/>
              </a:rPr>
              <a:t>the final judges of your success will be the St. John students and your teacher.  You need to research healthy ingredients and combine them to create the most nutritious, tastiest, most appealing lunch you can using </a:t>
            </a:r>
            <a:r>
              <a:rPr lang="en-US" dirty="0" err="1" smtClean="0">
                <a:latin typeface="Chalkboard"/>
                <a:cs typeface="Chalkboard"/>
              </a:rPr>
              <a:t>ChooseMyPlate.gov</a:t>
            </a:r>
            <a:r>
              <a:rPr lang="en-US" dirty="0" smtClean="0">
                <a:latin typeface="Chalkboard"/>
                <a:cs typeface="Chalkboard"/>
              </a:rPr>
              <a:t>.  </a:t>
            </a:r>
          </a:p>
          <a:p>
            <a:pPr marL="0" indent="0" eaLnBrk="1" hangingPunct="1">
              <a:buFontTx/>
              <a:buNone/>
              <a:defRPr/>
            </a:pPr>
            <a:endParaRPr lang="en-US" dirty="0" smtClean="0">
              <a:latin typeface="Chalkboard"/>
              <a:cs typeface="Chalkboard"/>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57200"/>
            <a:ext cx="9144000" cy="762000"/>
          </a:xfrm>
        </p:spPr>
        <p:txBody>
          <a:bodyPr/>
          <a:lstStyle/>
          <a:p>
            <a:pPr eaLnBrk="1" hangingPunct="1">
              <a:defRPr/>
            </a:pPr>
            <a:r>
              <a:rPr lang="en-US" dirty="0" smtClean="0">
                <a:cs typeface="+mj-cs"/>
              </a:rPr>
              <a:t>Your Challenge</a:t>
            </a:r>
          </a:p>
        </p:txBody>
      </p:sp>
      <p:sp>
        <p:nvSpPr>
          <p:cNvPr id="5123" name="Rectangle 3"/>
          <p:cNvSpPr>
            <a:spLocks noGrp="1" noChangeArrowheads="1"/>
          </p:cNvSpPr>
          <p:nvPr>
            <p:ph type="body" idx="1"/>
          </p:nvPr>
        </p:nvSpPr>
        <p:spPr>
          <a:xfrm>
            <a:off x="228600" y="1143000"/>
            <a:ext cx="8534400" cy="5715000"/>
          </a:xfrm>
        </p:spPr>
        <p:txBody>
          <a:bodyPr/>
          <a:lstStyle/>
          <a:p>
            <a:pPr lvl="1" eaLnBrk="1" hangingPunct="1">
              <a:defRPr/>
            </a:pPr>
            <a:r>
              <a:rPr lang="en-US" dirty="0" smtClean="0">
                <a:latin typeface="Chalkboard"/>
                <a:cs typeface="Chalkboard"/>
              </a:rPr>
              <a:t>Investigate </a:t>
            </a:r>
            <a:r>
              <a:rPr lang="en-US" dirty="0" smtClean="0">
                <a:latin typeface="Chalkboard"/>
                <a:cs typeface="Chalkboard"/>
                <a:hlinkClick r:id="rId3"/>
              </a:rPr>
              <a:t>food labels</a:t>
            </a:r>
            <a:r>
              <a:rPr lang="en-US" dirty="0" smtClean="0">
                <a:latin typeface="Chalkboard"/>
                <a:cs typeface="Chalkboard"/>
              </a:rPr>
              <a:t>.</a:t>
            </a:r>
          </a:p>
          <a:p>
            <a:pPr lvl="1" eaLnBrk="1" hangingPunct="1">
              <a:defRPr/>
            </a:pPr>
            <a:r>
              <a:rPr lang="en-US" dirty="0" smtClean="0">
                <a:latin typeface="Chalkboard"/>
                <a:cs typeface="Chalkboard"/>
              </a:rPr>
              <a:t>Design a healthful meal reflecting the guidelines from </a:t>
            </a:r>
            <a:r>
              <a:rPr lang="en-US" dirty="0" smtClean="0">
                <a:latin typeface="Chalkboard"/>
                <a:cs typeface="Chalkboard"/>
                <a:hlinkClick r:id="rId4"/>
              </a:rPr>
              <a:t>http://www.chosemyplate.gov</a:t>
            </a:r>
            <a:r>
              <a:rPr lang="en-US" dirty="0" smtClean="0">
                <a:latin typeface="Chalkboard"/>
                <a:cs typeface="Chalkboard"/>
              </a:rPr>
              <a:t>.</a:t>
            </a:r>
          </a:p>
          <a:p>
            <a:pPr lvl="1" eaLnBrk="1" hangingPunct="1">
              <a:defRPr/>
            </a:pPr>
            <a:r>
              <a:rPr lang="en-US" dirty="0" smtClean="0">
                <a:latin typeface="Chalkboard"/>
                <a:cs typeface="Chalkboard"/>
              </a:rPr>
              <a:t>Record the information about the nutrition values and calories.</a:t>
            </a:r>
          </a:p>
          <a:p>
            <a:pPr lvl="1" eaLnBrk="1" hangingPunct="1">
              <a:defRPr/>
            </a:pPr>
            <a:r>
              <a:rPr lang="en-US" dirty="0" smtClean="0">
                <a:latin typeface="Chalkboard"/>
                <a:cs typeface="Chalkboard"/>
              </a:rPr>
              <a:t>Prepare your meal for attractive display and lunchtime eating.</a:t>
            </a:r>
          </a:p>
          <a:p>
            <a:pPr lvl="1" eaLnBrk="1" hangingPunct="1">
              <a:defRPr/>
            </a:pPr>
            <a:r>
              <a:rPr lang="en-US" dirty="0" smtClean="0">
                <a:latin typeface="Chalkboard"/>
                <a:cs typeface="Chalkboard"/>
              </a:rPr>
              <a:t>Write paragraphs reporting on your learning.</a:t>
            </a:r>
          </a:p>
          <a:p>
            <a:pPr lvl="1" eaLnBrk="1" hangingPunct="1">
              <a:defRPr/>
            </a:pPr>
            <a:r>
              <a:rPr lang="en-US" dirty="0" smtClean="0">
                <a:latin typeface="Chalkboard"/>
                <a:cs typeface="Chalkboard"/>
              </a:rPr>
              <a:t>Design a great presentation to share it all!</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cs typeface="+mj-cs"/>
              </a:rPr>
              <a:t>Project Details</a:t>
            </a:r>
          </a:p>
        </p:txBody>
      </p:sp>
      <p:sp>
        <p:nvSpPr>
          <p:cNvPr id="6147" name="Rectangle 3"/>
          <p:cNvSpPr>
            <a:spLocks noGrp="1" noChangeArrowheads="1"/>
          </p:cNvSpPr>
          <p:nvPr>
            <p:ph type="body" idx="1"/>
          </p:nvPr>
        </p:nvSpPr>
        <p:spPr>
          <a:xfrm>
            <a:off x="1371600" y="1143000"/>
            <a:ext cx="5715000" cy="2514600"/>
          </a:xfrm>
        </p:spPr>
        <p:txBody>
          <a:bodyPr/>
          <a:lstStyle/>
          <a:p>
            <a:pPr marL="0" indent="0" eaLnBrk="1" hangingPunct="1">
              <a:lnSpc>
                <a:spcPct val="90000"/>
              </a:lnSpc>
              <a:buNone/>
              <a:defRPr/>
            </a:pPr>
            <a:endParaRPr lang="en-US" sz="2000" dirty="0" smtClean="0">
              <a:latin typeface="Chalkboard"/>
              <a:cs typeface="Chalkboard"/>
            </a:endParaRPr>
          </a:p>
          <a:p>
            <a:pPr marL="0" indent="0" eaLnBrk="1" hangingPunct="1">
              <a:lnSpc>
                <a:spcPct val="90000"/>
              </a:lnSpc>
              <a:buNone/>
              <a:defRPr/>
            </a:pPr>
            <a:r>
              <a:rPr lang="en-US" sz="2000" dirty="0" smtClean="0">
                <a:latin typeface="Chalkboard"/>
                <a:cs typeface="Chalkboard"/>
              </a:rPr>
              <a:t>Nutrition </a:t>
            </a:r>
            <a:r>
              <a:rPr lang="en-US" sz="2000" dirty="0" smtClean="0">
                <a:latin typeface="Chalkboard"/>
                <a:cs typeface="Chalkboard"/>
              </a:rPr>
              <a:t>Charts</a:t>
            </a:r>
            <a:endParaRPr lang="en-US" sz="2000" dirty="0" smtClean="0">
              <a:latin typeface="Chalkboard"/>
              <a:cs typeface="Chalkboard"/>
            </a:endParaRPr>
          </a:p>
          <a:p>
            <a:pPr lvl="1" eaLnBrk="1" hangingPunct="1">
              <a:lnSpc>
                <a:spcPct val="90000"/>
              </a:lnSpc>
              <a:defRPr/>
            </a:pPr>
            <a:r>
              <a:rPr lang="en-US" sz="2000" dirty="0" smtClean="0">
                <a:latin typeface="Chalkboard"/>
                <a:cs typeface="Chalkboard"/>
              </a:rPr>
              <a:t>Your </a:t>
            </a:r>
            <a:r>
              <a:rPr lang="en-US" sz="2000" dirty="0" err="1" smtClean="0">
                <a:latin typeface="Chalkboard"/>
                <a:cs typeface="Chalkboard"/>
              </a:rPr>
              <a:t>ChooseMy</a:t>
            </a:r>
            <a:r>
              <a:rPr lang="en-US" sz="2000" dirty="0" err="1" smtClean="0">
                <a:latin typeface="Chalkboard"/>
                <a:cs typeface="Chalkboard"/>
              </a:rPr>
              <a:t>Plate</a:t>
            </a:r>
            <a:r>
              <a:rPr lang="en-US" sz="2000" dirty="0" smtClean="0">
                <a:latin typeface="Chalkboard"/>
                <a:cs typeface="Chalkboard"/>
              </a:rPr>
              <a:t> food requirements</a:t>
            </a:r>
          </a:p>
          <a:p>
            <a:pPr lvl="1" eaLnBrk="1" hangingPunct="1">
              <a:lnSpc>
                <a:spcPct val="90000"/>
              </a:lnSpc>
              <a:defRPr/>
            </a:pPr>
            <a:r>
              <a:rPr lang="en-US" sz="2000" dirty="0" smtClean="0">
                <a:latin typeface="Chalkboard"/>
                <a:cs typeface="Chalkboard"/>
              </a:rPr>
              <a:t> </a:t>
            </a:r>
            <a:r>
              <a:rPr lang="en-US" sz="2000" dirty="0" smtClean="0">
                <a:latin typeface="Chalkboard"/>
                <a:cs typeface="Chalkboard"/>
              </a:rPr>
              <a:t>Total amounts of </a:t>
            </a:r>
            <a:r>
              <a:rPr lang="en-US" sz="2000" dirty="0" err="1" smtClean="0">
                <a:latin typeface="Chalkboard"/>
                <a:cs typeface="Chalkboard"/>
              </a:rPr>
              <a:t>ChooseMyPlate</a:t>
            </a:r>
            <a:r>
              <a:rPr lang="en-US" sz="2000" dirty="0" smtClean="0">
                <a:latin typeface="Chalkboard"/>
                <a:cs typeface="Chalkboard"/>
              </a:rPr>
              <a:t> food recommendations in your lunch</a:t>
            </a:r>
          </a:p>
          <a:p>
            <a:pPr lvl="1" eaLnBrk="1" hangingPunct="1">
              <a:lnSpc>
                <a:spcPct val="90000"/>
              </a:lnSpc>
              <a:defRPr/>
            </a:pPr>
            <a:r>
              <a:rPr lang="en-US" sz="2000" dirty="0" smtClean="0">
                <a:latin typeface="Chalkboard"/>
                <a:cs typeface="Chalkboard"/>
              </a:rPr>
              <a:t>A list and description of the individual foods in your lunch </a:t>
            </a:r>
            <a:endParaRPr lang="en-US" dirty="0" smtClean="0">
              <a:latin typeface="Chalkboard"/>
              <a:cs typeface="Chalkboard"/>
            </a:endParaRPr>
          </a:p>
        </p:txBody>
      </p:sp>
      <p:sp>
        <p:nvSpPr>
          <p:cNvPr id="6151" name="Text Box 7"/>
          <p:cNvSpPr txBox="1">
            <a:spLocks noChangeArrowheads="1"/>
          </p:cNvSpPr>
          <p:nvPr/>
        </p:nvSpPr>
        <p:spPr bwMode="auto">
          <a:xfrm>
            <a:off x="1828800" y="3429000"/>
            <a:ext cx="5791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342900" indent="-342900">
              <a:spcBef>
                <a:spcPct val="50000"/>
              </a:spcBef>
              <a:buFont typeface="Arial"/>
              <a:buChar char="•"/>
              <a:defRPr/>
            </a:pPr>
            <a:r>
              <a:rPr lang="en-US" sz="2000" b="1" dirty="0" smtClean="0">
                <a:latin typeface="Chalkboard"/>
                <a:cs typeface="Chalkboard"/>
              </a:rPr>
              <a:t>REPORT</a:t>
            </a:r>
            <a:r>
              <a:rPr lang="en-US" sz="2000" b="1" dirty="0" smtClean="0">
                <a:latin typeface="Chalkboard"/>
                <a:cs typeface="Chalkboard"/>
              </a:rPr>
              <a:t>: </a:t>
            </a:r>
            <a:r>
              <a:rPr lang="en-US" sz="2000" b="1" dirty="0" smtClean="0">
                <a:latin typeface="Chalkboard"/>
                <a:cs typeface="Chalkboard"/>
              </a:rPr>
              <a:t>a </a:t>
            </a:r>
            <a:r>
              <a:rPr lang="en-US" sz="2000" b="1" dirty="0" smtClean="0">
                <a:latin typeface="Chalkboard"/>
                <a:cs typeface="Chalkboard"/>
                <a:hlinkClick r:id="rId3" action="ppaction://hlinkpres?slideindex=1&amp;slidetitle="/>
              </a:rPr>
              <a:t>powerpoint</a:t>
            </a:r>
            <a:r>
              <a:rPr lang="en-US" sz="2000" b="1" dirty="0" smtClean="0">
                <a:latin typeface="Chalkboard"/>
                <a:cs typeface="Chalkboard"/>
              </a:rPr>
              <a:t> </a:t>
            </a:r>
            <a:r>
              <a:rPr lang="en-US" sz="2000" b="1" dirty="0" smtClean="0">
                <a:latin typeface="Chalkboard"/>
                <a:cs typeface="Chalkboard"/>
              </a:rPr>
              <a:t>or </a:t>
            </a:r>
            <a:r>
              <a:rPr lang="en-US" sz="2000" b="1" dirty="0" smtClean="0">
                <a:latin typeface="Chalkboard"/>
                <a:cs typeface="Chalkboard"/>
              </a:rPr>
              <a:t>typed paragraphs</a:t>
            </a:r>
          </a:p>
          <a:p>
            <a:pPr marL="342900" indent="-342900">
              <a:spcBef>
                <a:spcPct val="50000"/>
              </a:spcBef>
              <a:buFont typeface="Arial"/>
              <a:buChar char="•"/>
              <a:defRPr/>
            </a:pPr>
            <a:r>
              <a:rPr lang="en-US" sz="2000" b="1" dirty="0" smtClean="0">
                <a:latin typeface="Chalkboard"/>
                <a:cs typeface="Chalkboard"/>
              </a:rPr>
              <a:t>A presentation to your class</a:t>
            </a:r>
          </a:p>
        </p:txBody>
      </p:sp>
      <p:sp>
        <p:nvSpPr>
          <p:cNvPr id="6152" name="Text Box 8"/>
          <p:cNvSpPr txBox="1">
            <a:spLocks noChangeArrowheads="1"/>
          </p:cNvSpPr>
          <p:nvPr/>
        </p:nvSpPr>
        <p:spPr bwMode="auto">
          <a:xfrm>
            <a:off x="1371600" y="914400"/>
            <a:ext cx="5791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b="1" dirty="0">
                <a:latin typeface="Chalkboard"/>
                <a:cs typeface="Chalkboard"/>
              </a:rPr>
              <a:t>Your lunch (did we say that already??)</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dissolve">
                                      <p:cBhvr>
                                        <p:cTn id="7" dur="500"/>
                                        <p:tgtEl>
                                          <p:spTgt spid="61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dissolve">
                                      <p:cBhvr>
                                        <p:cTn id="15" dur="500"/>
                                        <p:tgtEl>
                                          <p:spTgt spid="614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dissolve">
                                      <p:cBhvr>
                                        <p:cTn id="18" dur="500"/>
                                        <p:tgtEl>
                                          <p:spTgt spid="614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Effect transition="in" filter="dissolve">
                                      <p:cBhvr>
                                        <p:cTn id="21" dur="500"/>
                                        <p:tgtEl>
                                          <p:spTgt spid="614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151"/>
                                        </p:tgtEl>
                                        <p:attrNameLst>
                                          <p:attrName>style.visibility</p:attrName>
                                        </p:attrNameLst>
                                      </p:cBhvr>
                                      <p:to>
                                        <p:strVal val="visible"/>
                                      </p:to>
                                    </p:set>
                                    <p:animEffect transition="in" filter="dissolve">
                                      <p:cBhvr>
                                        <p:cTn id="26"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51" grpId="0"/>
      <p:bldP spid="6152"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cs typeface="+mj-cs"/>
              </a:rPr>
              <a:t>Rubric</a:t>
            </a:r>
          </a:p>
        </p:txBody>
      </p:sp>
      <p:sp>
        <p:nvSpPr>
          <p:cNvPr id="8195" name="Rectangle 3"/>
          <p:cNvSpPr>
            <a:spLocks noGrp="1" noChangeArrowheads="1"/>
          </p:cNvSpPr>
          <p:nvPr>
            <p:ph type="body" idx="1"/>
          </p:nvPr>
        </p:nvSpPr>
        <p:spPr>
          <a:xfrm>
            <a:off x="762000" y="1600200"/>
            <a:ext cx="7772400" cy="2286000"/>
          </a:xfrm>
        </p:spPr>
        <p:txBody>
          <a:bodyPr/>
          <a:lstStyle/>
          <a:p>
            <a:pPr eaLnBrk="1" hangingPunct="1">
              <a:defRPr/>
            </a:pPr>
            <a:r>
              <a:rPr lang="en-US" sz="4000" smtClean="0">
                <a:latin typeface="Poor Richard" charset="0"/>
                <a:cs typeface="+mn-cs"/>
              </a:rPr>
              <a:t>Nutritional Report Rubric</a:t>
            </a:r>
          </a:p>
        </p:txBody>
      </p:sp>
      <p:pic>
        <p:nvPicPr>
          <p:cNvPr id="26628" name="Picture 4" descr="MCj037977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551113"/>
            <a:ext cx="3182938"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Details</a:t>
            </a:r>
            <a:endParaRPr lang="en-US" dirty="0"/>
          </a:p>
        </p:txBody>
      </p:sp>
      <p:sp>
        <p:nvSpPr>
          <p:cNvPr id="3" name="Content Placeholder 2"/>
          <p:cNvSpPr>
            <a:spLocks noGrp="1"/>
          </p:cNvSpPr>
          <p:nvPr>
            <p:ph idx="1"/>
          </p:nvPr>
        </p:nvSpPr>
        <p:spPr>
          <a:xfrm>
            <a:off x="685800" y="762000"/>
            <a:ext cx="7772400" cy="5715000"/>
          </a:xfrm>
        </p:spPr>
        <p:txBody>
          <a:bodyPr/>
          <a:lstStyle/>
          <a:p>
            <a:pPr marL="0" indent="0">
              <a:buNone/>
            </a:pPr>
            <a:r>
              <a:rPr lang="en-US" dirty="0" err="1" smtClean="0"/>
              <a:t>Powerpoint</a:t>
            </a:r>
            <a:r>
              <a:rPr lang="en-US" dirty="0" smtClean="0"/>
              <a:t>:</a:t>
            </a:r>
          </a:p>
          <a:p>
            <a:pPr marL="0" indent="0">
              <a:buNone/>
            </a:pPr>
            <a:r>
              <a:rPr lang="en-US" dirty="0" smtClean="0"/>
              <a:t>A minimum of 5 slides</a:t>
            </a:r>
          </a:p>
          <a:p>
            <a:r>
              <a:rPr lang="en-US" dirty="0" smtClean="0"/>
              <a:t>1</a:t>
            </a:r>
            <a:r>
              <a:rPr lang="en-US" baseline="30000" dirty="0" smtClean="0"/>
              <a:t>st</a:t>
            </a:r>
            <a:r>
              <a:rPr lang="en-US" dirty="0" smtClean="0"/>
              <a:t> slide-title, heading, image</a:t>
            </a:r>
          </a:p>
          <a:p>
            <a:r>
              <a:rPr lang="en-US" dirty="0" smtClean="0"/>
              <a:t>Slides 2, 3, 4 – paragraphs</a:t>
            </a:r>
          </a:p>
          <a:p>
            <a:r>
              <a:rPr lang="en-US" dirty="0" smtClean="0"/>
              <a:t>Slide 5 – Recipe</a:t>
            </a:r>
          </a:p>
          <a:p>
            <a:endParaRPr lang="en-US" dirty="0"/>
          </a:p>
          <a:p>
            <a:pPr marL="0" indent="0">
              <a:buNone/>
            </a:pPr>
            <a:r>
              <a:rPr lang="en-US" dirty="0" smtClean="0"/>
              <a:t>Typed Report:</a:t>
            </a:r>
          </a:p>
          <a:p>
            <a:r>
              <a:rPr lang="en-US" dirty="0" smtClean="0"/>
              <a:t>Cover sheet</a:t>
            </a:r>
          </a:p>
          <a:p>
            <a:r>
              <a:rPr lang="en-US" dirty="0" smtClean="0"/>
              <a:t>3 paragraphs</a:t>
            </a:r>
          </a:p>
          <a:p>
            <a:r>
              <a:rPr lang="en-US" dirty="0" smtClean="0"/>
              <a:t>Recipe</a:t>
            </a:r>
          </a:p>
        </p:txBody>
      </p:sp>
      <p:sp>
        <p:nvSpPr>
          <p:cNvPr id="4" name="TextBox 3"/>
          <p:cNvSpPr txBox="1"/>
          <p:nvPr/>
        </p:nvSpPr>
        <p:spPr>
          <a:xfrm>
            <a:off x="5562600" y="4191000"/>
            <a:ext cx="2514600" cy="1200328"/>
          </a:xfrm>
          <a:prstGeom prst="rect">
            <a:avLst/>
          </a:prstGeom>
          <a:noFill/>
        </p:spPr>
        <p:txBody>
          <a:bodyPr wrap="square" rtlCol="0">
            <a:spAutoFit/>
          </a:bodyPr>
          <a:lstStyle/>
          <a:p>
            <a:pPr algn="ctr"/>
            <a:r>
              <a:rPr lang="en-US" dirty="0" smtClean="0"/>
              <a:t>Also, you will turn in your Nutrition Charts</a:t>
            </a:r>
            <a:endParaRPr lang="en-US" dirty="0"/>
          </a:p>
        </p:txBody>
      </p:sp>
    </p:spTree>
    <p:extLst>
      <p:ext uri="{BB962C8B-B14F-4D97-AF65-F5344CB8AC3E}">
        <p14:creationId xmlns:p14="http://schemas.microsoft.com/office/powerpoint/2010/main" val="209710598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mph" presetSubtype="0" fill="hold" nodeType="clickEffect">
                                  <p:stCondLst>
                                    <p:cond delay="0"/>
                                  </p:stCondLst>
                                  <p:childTnLst>
                                    <p:anim calcmode="discrete" valueType="str">
                                      <p:cBhvr override="childStyle">
                                        <p:cTn id="23"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checkerboard(across)">
                                      <p:cBhvr>
                                        <p:cTn id="34" dur="500"/>
                                        <p:tgtEl>
                                          <p:spTgt spid="3">
                                            <p:txEl>
                                              <p:pRg st="8" end="8"/>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checkerboard(across)">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mph" presetSubtype="0" fill="hold" nodeType="clickEffect">
                                  <p:stCondLst>
                                    <p:cond delay="0"/>
                                  </p:stCondLst>
                                  <p:childTnLst>
                                    <p:anim calcmode="discrete" valueType="str">
                                      <p:cBhvr override="childStyle">
                                        <p:cTn id="41" dur="2000" fill="hold"/>
                                        <p:tgtEl>
                                          <p:spTgt spid="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228600"/>
            <a:ext cx="9144000" cy="1066800"/>
          </a:xfrm>
        </p:spPr>
        <p:txBody>
          <a:bodyPr/>
          <a:lstStyle/>
          <a:p>
            <a:pPr eaLnBrk="1" hangingPunct="1">
              <a:defRPr/>
            </a:pPr>
            <a:r>
              <a:rPr lang="en-US" dirty="0" smtClean="0">
                <a:cs typeface="+mj-cs"/>
              </a:rPr>
              <a:t>Let</a:t>
            </a:r>
            <a:r>
              <a:rPr lang="ja-JP" altLang="en-US" dirty="0" smtClean="0">
                <a:latin typeface="Arial"/>
                <a:cs typeface="+mj-cs"/>
              </a:rPr>
              <a:t>’</a:t>
            </a:r>
            <a:r>
              <a:rPr lang="en-US" dirty="0" smtClean="0">
                <a:cs typeface="+mj-cs"/>
              </a:rPr>
              <a:t>s Review….</a:t>
            </a:r>
            <a:br>
              <a:rPr lang="en-US" dirty="0" smtClean="0">
                <a:cs typeface="+mj-cs"/>
              </a:rPr>
            </a:br>
            <a:r>
              <a:rPr lang="en-US" dirty="0" smtClean="0">
                <a:cs typeface="+mj-cs"/>
              </a:rPr>
              <a:t>What You</a:t>
            </a:r>
            <a:r>
              <a:rPr lang="ja-JP" altLang="en-US" dirty="0" smtClean="0">
                <a:latin typeface="Arial"/>
                <a:cs typeface="+mj-cs"/>
              </a:rPr>
              <a:t>’</a:t>
            </a:r>
            <a:r>
              <a:rPr lang="en-US" dirty="0" err="1" smtClean="0">
                <a:cs typeface="+mj-cs"/>
              </a:rPr>
              <a:t>ll</a:t>
            </a:r>
            <a:r>
              <a:rPr lang="en-US" dirty="0" smtClean="0">
                <a:cs typeface="+mj-cs"/>
              </a:rPr>
              <a:t> Need to Turn In</a:t>
            </a:r>
          </a:p>
        </p:txBody>
      </p:sp>
      <p:sp>
        <p:nvSpPr>
          <p:cNvPr id="9219" name="Rectangle 3"/>
          <p:cNvSpPr>
            <a:spLocks noGrp="1" noChangeArrowheads="1"/>
          </p:cNvSpPr>
          <p:nvPr>
            <p:ph type="body" idx="1"/>
          </p:nvPr>
        </p:nvSpPr>
        <p:spPr>
          <a:xfrm>
            <a:off x="609600" y="1752600"/>
            <a:ext cx="8153400" cy="5715000"/>
          </a:xfrm>
        </p:spPr>
        <p:txBody>
          <a:bodyPr/>
          <a:lstStyle/>
          <a:p>
            <a:pPr eaLnBrk="1" hangingPunct="1">
              <a:defRPr/>
            </a:pPr>
            <a:r>
              <a:rPr lang="en-US" dirty="0" smtClean="0">
                <a:latin typeface="Chalkboard"/>
                <a:cs typeface="Chalkboard"/>
              </a:rPr>
              <a:t>The Meal Itself</a:t>
            </a:r>
          </a:p>
          <a:p>
            <a:pPr eaLnBrk="1" hangingPunct="1">
              <a:defRPr/>
            </a:pPr>
            <a:r>
              <a:rPr lang="en-US" dirty="0" smtClean="0">
                <a:latin typeface="Chalkboard"/>
                <a:cs typeface="Chalkboard"/>
              </a:rPr>
              <a:t>Your presentation:  </a:t>
            </a:r>
            <a:r>
              <a:rPr lang="en-US" dirty="0" err="1" smtClean="0">
                <a:latin typeface="Chalkboard"/>
                <a:cs typeface="Chalkboard"/>
              </a:rPr>
              <a:t>powerpoint</a:t>
            </a:r>
            <a:r>
              <a:rPr lang="en-US" dirty="0" smtClean="0">
                <a:latin typeface="Chalkboard"/>
                <a:cs typeface="Chalkboard"/>
              </a:rPr>
              <a:t> or report</a:t>
            </a:r>
          </a:p>
          <a:p>
            <a:pPr eaLnBrk="1" hangingPunct="1">
              <a:defRPr/>
            </a:pPr>
            <a:r>
              <a:rPr lang="en-US" dirty="0" smtClean="0">
                <a:latin typeface="Chalkboard"/>
                <a:cs typeface="Chalkboard"/>
              </a:rPr>
              <a:t>Completed Nutrition Value Charts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22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22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200"/>
                            </p:stCondLst>
                            <p:childTnLst>
                              <p:par>
                                <p:cTn id="10" presetID="7" presetClass="entr" presetSubtype="4" fill="hold" grpId="0" nodeType="after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 calcmode="lin" valueType="num">
                                      <p:cBhvr additive="base">
                                        <p:cTn id="12" dur="22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3" dur="22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4400"/>
                            </p:stCondLst>
                            <p:childTnLst>
                              <p:par>
                                <p:cTn id="15" presetID="7" presetClass="entr" presetSubtype="4" fill="hold" grpId="0" nodeType="after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 calcmode="lin" valueType="num">
                                      <p:cBhvr additive="base">
                                        <p:cTn id="17" dur="22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8" dur="22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Cloud skipper design template">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Impac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Cloud skipper design template</Template>
  <TotalTime>7007</TotalTime>
  <Words>304</Words>
  <Application>Microsoft Macintosh PowerPoint</Application>
  <PresentationFormat>On-screen Show (4:3)</PresentationFormat>
  <Paragraphs>54</Paragraphs>
  <Slides>10</Slides>
  <Notes>9</Notes>
  <HiddenSlides>2</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Cloud skipper design template</vt:lpstr>
      <vt:lpstr> Design a Healthy Meal</vt:lpstr>
      <vt:lpstr>Your goal for this project is to research healthy and tasty food choices. You will be planning a lunch and preparing it to display for the students at St. John to see and admire on Tuesday, March 28th.  </vt:lpstr>
      <vt:lpstr>Your Role</vt:lpstr>
      <vt:lpstr>Your Audience</vt:lpstr>
      <vt:lpstr>Your Challenge</vt:lpstr>
      <vt:lpstr>Project Details</vt:lpstr>
      <vt:lpstr>Rubric</vt:lpstr>
      <vt:lpstr>REPORT Details</vt:lpstr>
      <vt:lpstr>Let’s Review…. What You’ll Need to Turn In</vt:lpstr>
      <vt:lpstr>Bon Appitite</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goal is to design a product to trade in the Pacific Market Place!</dc:title>
  <dc:creator>HerzbergS</dc:creator>
  <cp:lastModifiedBy>St. John  School </cp:lastModifiedBy>
  <cp:revision>35</cp:revision>
  <dcterms:created xsi:type="dcterms:W3CDTF">2007-03-03T20:38:41Z</dcterms:created>
  <dcterms:modified xsi:type="dcterms:W3CDTF">2017-03-13T22:10:46Z</dcterms:modified>
</cp:coreProperties>
</file>